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4" r:id="rId2"/>
    <p:sldId id="323" r:id="rId3"/>
    <p:sldId id="329" r:id="rId4"/>
    <p:sldId id="327" r:id="rId5"/>
    <p:sldId id="335" r:id="rId6"/>
    <p:sldId id="336" r:id="rId7"/>
    <p:sldId id="257" r:id="rId8"/>
    <p:sldId id="328" r:id="rId9"/>
    <p:sldId id="330" r:id="rId10"/>
    <p:sldId id="324" r:id="rId11"/>
    <p:sldId id="332" r:id="rId12"/>
    <p:sldId id="333" r:id="rId13"/>
    <p:sldId id="334" r:id="rId14"/>
    <p:sldId id="338" r:id="rId15"/>
    <p:sldId id="339" r:id="rId16"/>
    <p:sldId id="337" r:id="rId17"/>
    <p:sldId id="326" r:id="rId18"/>
    <p:sldId id="340" r:id="rId19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C00"/>
    <a:srgbClr val="FC8CAF"/>
    <a:srgbClr val="838A00"/>
    <a:srgbClr val="FF3399"/>
    <a:srgbClr val="2626C0"/>
    <a:srgbClr val="000080"/>
    <a:srgbClr val="5151D3"/>
    <a:srgbClr val="0970AD"/>
    <a:srgbClr val="B3DA1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96" y="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1" d="100"/>
          <a:sy n="121" d="100"/>
        </p:scale>
        <p:origin x="-502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510FEE-F9CC-4DB7-B6AF-721FC3505534}" type="datetimeFigureOut">
              <a:rPr lang="en-US" altLang="fr-FR"/>
              <a:pPr/>
              <a:t>2/8/2016</a:t>
            </a:fld>
            <a:endParaRPr lang="en-US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E723B7-90B7-48C5-9EF2-02A3A9938E6E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73636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5" name="AutoShape 1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6" name="AutoShape 13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8" name="AutoShape 15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3089" name="AutoShape 16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2" name="Rectangle 1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1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21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92" name="Rectangle 1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40300" cy="369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Rectangle 20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133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21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210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8531E61-51E0-4030-AB89-3D704DBAA8C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4669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2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86461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11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53493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12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0388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13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1910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14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303829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15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43208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16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272427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17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724580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3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62108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4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0795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5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6641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6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967136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7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05082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8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2789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9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4866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94580B2-7E8A-4B66-8001-611BD7112131}" type="slidenum">
              <a:rPr lang="fr-FR" altLang="fr-FR" sz="1200">
                <a:solidFill>
                  <a:srgbClr val="000000"/>
                </a:solidFill>
                <a:ea typeface="Arial Unicode MS" panose="020B0604020202020204" pitchFamily="34" charset="-128"/>
              </a:rPr>
              <a:pPr/>
              <a:t>10</a:t>
            </a:fld>
            <a:endParaRPr lang="fr-FR" altLang="fr-FR" sz="1200">
              <a:solidFill>
                <a:srgbClr val="000000"/>
              </a:solidFill>
              <a:ea typeface="Arial Unicode MS" panose="020B0604020202020204" pitchFamily="34" charset="-128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14963" cy="4443413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7512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1"/>
            <a:ext cx="8204200" cy="4188693"/>
          </a:xfrm>
        </p:spPr>
        <p:txBody>
          <a:bodyPr/>
          <a:lstStyle>
            <a:lvl1pPr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4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25900" cy="418869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35500" y="1916831"/>
            <a:ext cx="4025900" cy="418869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" y="9144"/>
            <a:ext cx="8997696" cy="683971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2173040"/>
            <a:ext cx="3868737" cy="82391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3140967"/>
            <a:ext cx="3868737" cy="304869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2173040"/>
            <a:ext cx="3887788" cy="8239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3140967"/>
            <a:ext cx="3887788" cy="3048696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"/>
            <a:ext cx="9144000" cy="685702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2949574" cy="1224136"/>
          </a:xfrm>
          <a:solidFill>
            <a:schemeClr val="accent3">
              <a:alpha val="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 anchor="ctr"/>
          <a:lstStyle>
            <a:lvl1pPr>
              <a:defRPr sz="2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188640"/>
            <a:ext cx="5004692" cy="60486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none"/>
        </p:style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19" y="1844824"/>
            <a:ext cx="3384377" cy="43924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143"/>
            <a:ext cx="8928992" cy="16002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2057400"/>
            <a:ext cx="4629150" cy="3803650"/>
          </a:xfr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3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8600" y="0"/>
            <a:ext cx="9144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4950"/>
            <a:ext cx="82042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dirty="0" err="1" smtClean="0"/>
              <a:t>Cliquez</a:t>
            </a:r>
            <a:r>
              <a:rPr lang="en-GB" altLang="fr-FR" dirty="0" smtClean="0"/>
              <a:t> pour </a:t>
            </a:r>
            <a:r>
              <a:rPr lang="en-GB" altLang="fr-FR" dirty="0" err="1" smtClean="0"/>
              <a:t>éditer</a:t>
            </a:r>
            <a:r>
              <a:rPr lang="en-GB" altLang="fr-FR" dirty="0" smtClean="0"/>
              <a:t> le format du </a:t>
            </a:r>
            <a:r>
              <a:rPr lang="en-GB" altLang="fr-FR" dirty="0" err="1" smtClean="0"/>
              <a:t>texte</a:t>
            </a:r>
            <a:r>
              <a:rPr lang="en-GB" altLang="fr-FR" dirty="0" smtClean="0"/>
              <a:t>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2855"/>
            <a:ext cx="8204200" cy="397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dirty="0" err="1" smtClean="0"/>
              <a:t>Cliquez</a:t>
            </a:r>
            <a:r>
              <a:rPr lang="en-GB" altLang="fr-FR" dirty="0" smtClean="0"/>
              <a:t> pour </a:t>
            </a:r>
            <a:r>
              <a:rPr lang="en-GB" altLang="fr-FR" dirty="0" err="1" smtClean="0"/>
              <a:t>éditer</a:t>
            </a:r>
            <a:r>
              <a:rPr lang="en-GB" altLang="fr-FR" dirty="0" smtClean="0"/>
              <a:t> le format du plan de </a:t>
            </a:r>
            <a:r>
              <a:rPr lang="en-GB" altLang="fr-FR" dirty="0" err="1" smtClean="0"/>
              <a:t>texte</a:t>
            </a:r>
            <a:endParaRPr lang="en-GB" altLang="fr-FR" dirty="0" smtClean="0"/>
          </a:p>
          <a:p>
            <a:pPr lvl="1"/>
            <a:r>
              <a:rPr lang="en-GB" altLang="fr-FR" dirty="0" smtClean="0"/>
              <a:t>Second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2"/>
            <a:r>
              <a:rPr lang="en-GB" altLang="fr-FR" dirty="0" err="1" smtClean="0"/>
              <a:t>Troisième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3"/>
            <a:r>
              <a:rPr lang="en-GB" altLang="fr-FR" dirty="0" err="1" smtClean="0"/>
              <a:t>Quatrième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Cinquième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Sixième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Septième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Huitième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  <a:p>
            <a:pPr lvl="4"/>
            <a:r>
              <a:rPr lang="en-GB" altLang="fr-FR" dirty="0" err="1" smtClean="0"/>
              <a:t>Neuvième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niveau</a:t>
            </a:r>
            <a:r>
              <a:rPr lang="en-GB" altLang="fr-FR" dirty="0" smtClean="0"/>
              <a:t> de plan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05588"/>
            <a:ext cx="570738" cy="564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7" r:id="rId4"/>
    <p:sldLayoutId id="2147483658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 kern="1200">
          <a:solidFill>
            <a:schemeClr val="bg1"/>
          </a:solidFill>
          <a:latin typeface="Arial Black" panose="020B0A04020102020204" pitchFamily="34" charset="0"/>
          <a:ea typeface="MS PGothic" panose="020B0600070205080204" pitchFamily="34" charset="-128"/>
          <a:cs typeface="+mj-cs"/>
        </a:defRPr>
      </a:lvl1pPr>
      <a:lvl2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ea typeface="MS PGothic" panose="020B0600070205080204" pitchFamily="34" charset="-128"/>
          <a:cs typeface="Arial Unicode MS" panose="020B0604020202020204" pitchFamily="34" charset="-128"/>
        </a:defRPr>
      </a:lvl2pPr>
      <a:lvl3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ea typeface="MS PGothic" panose="020B0600070205080204" pitchFamily="34" charset="-128"/>
          <a:cs typeface="Arial Unicode MS" panose="020B0604020202020204" pitchFamily="34" charset="-128"/>
        </a:defRPr>
      </a:lvl3pPr>
      <a:lvl4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ea typeface="MS PGothic" panose="020B0600070205080204" pitchFamily="34" charset="-128"/>
          <a:cs typeface="Arial Unicode MS" panose="020B0604020202020204" pitchFamily="34" charset="-128"/>
        </a:defRPr>
      </a:lvl4pPr>
      <a:lvl5pPr algn="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ea typeface="MS PGothic" panose="020B0600070205080204" pitchFamily="34" charset="-128"/>
          <a:cs typeface="Arial Unicode MS" panose="020B0604020202020204" pitchFamily="34" charset="-128"/>
        </a:defRPr>
      </a:lvl5pPr>
      <a:lvl6pPr marL="25146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cs typeface="Arial Unicode MS" panose="020B0604020202020204" pitchFamily="34" charset="-128"/>
        </a:defRPr>
      </a:lvl6pPr>
      <a:lvl7pPr marL="29718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cs typeface="Arial Unicode MS" panose="020B0604020202020204" pitchFamily="34" charset="-128"/>
        </a:defRPr>
      </a:lvl7pPr>
      <a:lvl8pPr marL="34290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cs typeface="Arial Unicode MS" panose="020B0604020202020204" pitchFamily="34" charset="-128"/>
        </a:defRPr>
      </a:lvl8pPr>
      <a:lvl9pPr marL="3886200" indent="-228600" algn="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333399"/>
          </a:solidFill>
          <a:latin typeface="Arial" panose="020B0604020202020204" pitchFamily="34" charset="0"/>
          <a:cs typeface="Arial Unicode MS" panose="020B060402020202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chemeClr val="accent6">
              <a:lumMod val="75000"/>
            </a:schemeClr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chemeClr val="accent6">
              <a:lumMod val="75000"/>
            </a:schemeClr>
          </a:solidFill>
          <a:latin typeface="+mn-lt"/>
          <a:ea typeface="Arial Unicode MS" charset="0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chemeClr val="accent6">
              <a:lumMod val="75000"/>
            </a:schemeClr>
          </a:solidFill>
          <a:latin typeface="+mn-lt"/>
          <a:ea typeface="Arial Unicode MS" charset="0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chemeClr val="accent6">
              <a:lumMod val="75000"/>
            </a:schemeClr>
          </a:solidFill>
          <a:latin typeface="+mn-lt"/>
          <a:ea typeface="Arial Unicode MS" charset="0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chemeClr val="accent6">
              <a:lumMod val="75000"/>
            </a:schemeClr>
          </a:solidFill>
          <a:latin typeface="+mn-lt"/>
          <a:ea typeface="Arial Unicode MS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97"/>
            <a:ext cx="9144000" cy="693569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2677" t="83213" r="59449"/>
          <a:stretch/>
        </p:blipFill>
        <p:spPr>
          <a:xfrm>
            <a:off x="3639468" y="5648708"/>
            <a:ext cx="2012652" cy="116466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4"/>
          <a:srcRect l="1" r="7718" b="13962"/>
          <a:stretch/>
        </p:blipFill>
        <p:spPr bwMode="auto">
          <a:xfrm>
            <a:off x="3853706" y="5798280"/>
            <a:ext cx="1294358" cy="9361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0" y="1052736"/>
            <a:ext cx="9144000" cy="1728192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r-FR" sz="3200" dirty="0" smtClean="0">
                <a:solidFill>
                  <a:srgbClr val="C0CC00"/>
                </a:solidFill>
              </a:rPr>
              <a:t>LANCEMENT DE LA TABLE CITOYENNE</a:t>
            </a:r>
          </a:p>
          <a:p>
            <a:pPr algn="ctr"/>
            <a:r>
              <a:rPr lang="fr-FR" sz="3200" dirty="0" smtClean="0"/>
              <a:t>Quartier Prioritaire : Rive Droite</a:t>
            </a:r>
          </a:p>
          <a:p>
            <a:pPr algn="ctr"/>
            <a:r>
              <a:rPr lang="fr-FR" sz="3200" dirty="0">
                <a:solidFill>
                  <a:srgbClr val="C0CC00"/>
                </a:solidFill>
              </a:rPr>
              <a:t>09/02/2016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22" y="5583697"/>
            <a:ext cx="2993089" cy="11644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932" y="5830932"/>
            <a:ext cx="239360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2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988" y="743291"/>
            <a:ext cx="4056997" cy="5531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2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270" y="797382"/>
            <a:ext cx="3820782" cy="5727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7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179" y="786586"/>
            <a:ext cx="3837037" cy="583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97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667" y="784238"/>
            <a:ext cx="3937557" cy="5712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8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CHARTE DES TABLES CITOYENNES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3303"/>
          <a:stretch/>
        </p:blipFill>
        <p:spPr>
          <a:xfrm>
            <a:off x="266422" y="2948235"/>
            <a:ext cx="2270040" cy="177690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/>
          <a:srcRect l="46355"/>
          <a:stretch/>
        </p:blipFill>
        <p:spPr>
          <a:xfrm>
            <a:off x="6625985" y="2948235"/>
            <a:ext cx="2498660" cy="170618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791705" y="2564904"/>
            <a:ext cx="3560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838A00"/>
                </a:solidFill>
                <a:latin typeface="Berlin Sans FB Demi" panose="020E0802020502020306" pitchFamily="34" charset="0"/>
              </a:rPr>
              <a:t>Vote : </a:t>
            </a:r>
          </a:p>
          <a:p>
            <a:pPr algn="ctr"/>
            <a:r>
              <a:rPr lang="fr-FR" sz="4800" b="1" dirty="0" smtClean="0">
                <a:solidFill>
                  <a:srgbClr val="838A00"/>
                </a:solidFill>
                <a:latin typeface="Berlin Sans FB Demi" panose="020E0802020502020306" pitchFamily="34" charset="0"/>
              </a:rPr>
              <a:t>Adoption </a:t>
            </a:r>
          </a:p>
          <a:p>
            <a:pPr algn="ctr"/>
            <a:r>
              <a:rPr lang="fr-FR" sz="4800" b="1" dirty="0" smtClean="0">
                <a:solidFill>
                  <a:srgbClr val="838A00"/>
                </a:solidFill>
                <a:latin typeface="Berlin Sans FB Demi" panose="020E0802020502020306" pitchFamily="34" charset="0"/>
              </a:rPr>
              <a:t>de la Charte</a:t>
            </a:r>
            <a:endParaRPr lang="fr-FR" sz="4800" b="1" dirty="0">
              <a:solidFill>
                <a:srgbClr val="838A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7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7504" y="195620"/>
            <a:ext cx="8928992" cy="601762"/>
          </a:xfrm>
        </p:spPr>
        <p:txBody>
          <a:bodyPr anchor="t"/>
          <a:lstStyle/>
          <a:p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Assemblée Générale constituante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3046859" cy="213734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307070" y="1924090"/>
            <a:ext cx="544139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838A00"/>
                </a:solidFill>
              </a:rPr>
              <a:t>Assemblée Générale constituante : </a:t>
            </a:r>
          </a:p>
          <a:p>
            <a:pPr algn="ctr"/>
            <a:endParaRPr lang="fr-FR" sz="2000" b="1" dirty="0">
              <a:solidFill>
                <a:srgbClr val="838A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838A00"/>
                </a:solidFill>
              </a:rPr>
              <a:t>Vendredi 11 mars 2016</a:t>
            </a:r>
          </a:p>
          <a:p>
            <a:pPr algn="ctr"/>
            <a:endParaRPr lang="fr-FR" sz="2000" b="1" dirty="0" smtClean="0">
              <a:solidFill>
                <a:srgbClr val="838A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838A00"/>
                </a:solidFill>
              </a:rPr>
              <a:t>19h</a:t>
            </a:r>
          </a:p>
          <a:p>
            <a:pPr algn="ctr"/>
            <a:endParaRPr lang="fr-FR" sz="1600" b="1" dirty="0">
              <a:solidFill>
                <a:srgbClr val="838A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838A00"/>
                </a:solidFill>
              </a:rPr>
              <a:t>Salle du Conseil Municipal</a:t>
            </a:r>
          </a:p>
          <a:p>
            <a:pPr algn="ctr"/>
            <a:r>
              <a:rPr lang="fr-FR" sz="2400" b="1" dirty="0" smtClean="0">
                <a:solidFill>
                  <a:srgbClr val="838A00"/>
                </a:solidFill>
              </a:rPr>
              <a:t>Hôtel de Ville de Corbeil-Essonnes</a:t>
            </a:r>
            <a:endParaRPr lang="fr-FR" sz="2400" b="1" dirty="0">
              <a:solidFill>
                <a:srgbClr val="838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906795" y="188640"/>
            <a:ext cx="7330409" cy="601762"/>
          </a:xfrm>
        </p:spPr>
        <p:txBody>
          <a:bodyPr anchor="t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 CONTRAT DE VILLE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200" dirty="0" smtClean="0"/>
              <a:t/>
            </a:r>
            <a:br>
              <a:rPr lang="fr-FR" sz="1200" dirty="0" smtClean="0"/>
            </a:br>
            <a:endParaRPr lang="fr-FR" sz="12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r="460"/>
          <a:stretch/>
        </p:blipFill>
        <p:spPr>
          <a:xfrm>
            <a:off x="381129" y="4201592"/>
            <a:ext cx="8352928" cy="20193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129" y="1772816"/>
            <a:ext cx="8352927" cy="4448076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3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just"/>
            <a:endParaRPr lang="fr-FR" sz="1600" dirty="0">
              <a:solidFill>
                <a:srgbClr val="FF0000"/>
              </a:solidFill>
            </a:endParaRPr>
          </a:p>
          <a:p>
            <a:pPr algn="just"/>
            <a:r>
              <a:rPr lang="fr-FR" sz="1600" dirty="0" smtClean="0">
                <a:solidFill>
                  <a:srgbClr val="FF0000"/>
                </a:solidFill>
              </a:rPr>
              <a:t>	</a:t>
            </a:r>
            <a:r>
              <a:rPr lang="fr-F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</a:t>
            </a:r>
            <a:r>
              <a:rPr lang="fr-FR" sz="1600" dirty="0">
                <a:solidFill>
                  <a:srgbClr val="FF0000"/>
                </a:solidFill>
                <a:latin typeface="Arial Black" panose="020B0A04020102020204" pitchFamily="34" charset="0"/>
              </a:rPr>
              <a:t>« Finir la rénovation urbaine, améliorer les transports et le cadre de vie, renforcer la </a:t>
            </a:r>
            <a:r>
              <a:rPr lang="fr-F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mixité sociale » : Nous sommes dans l’obligation d’entamer un diagnostic avant le 30/04.</a:t>
            </a:r>
          </a:p>
          <a:p>
            <a:pPr algn="just"/>
            <a:endParaRPr lang="fr-FR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fr-F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Déterminer une autre orientation stratégique prioritaire pour le quartier parmi : </a:t>
            </a:r>
            <a:endParaRPr lang="fr-FR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Amplifier et renforcer l’accès pour tous à la réussite du parcours éducatif»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Poursuivre l’amélioration de l’accès aux soins et à la santé 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Lutter contre la précarité, l’exclusion, les discriminations 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Poursuivre l’accès à la connaissance, à la culture, au sport et aux loisirs 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Renforcer la prévention et la sécurité » ;</a:t>
            </a:r>
          </a:p>
          <a:p>
            <a:pPr algn="just"/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	- «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Accélérer le développement économique, la création d’emploi et l’insertion ».</a:t>
            </a:r>
            <a:endParaRPr lang="fr-FR" altLang="fr-FR" sz="1600" dirty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784518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Premières pistes de travail :</a:t>
            </a:r>
            <a:r>
              <a:rPr lang="fr-FR" sz="1100" dirty="0">
                <a:solidFill>
                  <a:srgbClr val="2626C0"/>
                </a:solidFill>
                <a:latin typeface="Arial Black" panose="020B0A04020102020204" pitchFamily="34" charset="0"/>
              </a:rPr>
              <a:t/>
            </a:r>
            <a:br>
              <a:rPr lang="fr-FR" sz="1100" dirty="0">
                <a:solidFill>
                  <a:srgbClr val="2626C0"/>
                </a:solidFill>
                <a:latin typeface="Arial Black" panose="020B0A04020102020204" pitchFamily="34" charset="0"/>
              </a:rPr>
            </a:b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3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179512" y="188640"/>
            <a:ext cx="8784975" cy="6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Rive-droite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t="11019" b="50752"/>
          <a:stretch/>
        </p:blipFill>
        <p:spPr>
          <a:xfrm>
            <a:off x="1691679" y="1772816"/>
            <a:ext cx="5760640" cy="154908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67544" y="357301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838A00"/>
                </a:solidFill>
              </a:rPr>
              <a:t>… QUESTIONS DIVERSES…</a:t>
            </a:r>
          </a:p>
          <a:p>
            <a:pPr algn="ctr"/>
            <a:endParaRPr lang="fr-FR" sz="2000" b="1" dirty="0">
              <a:solidFill>
                <a:srgbClr val="838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697"/>
            <a:ext cx="9144000" cy="693569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2677" t="83213" r="59449"/>
          <a:stretch/>
        </p:blipFill>
        <p:spPr>
          <a:xfrm>
            <a:off x="3639468" y="5648708"/>
            <a:ext cx="2012652" cy="116466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 rotWithShape="1">
          <a:blip r:embed="rId4"/>
          <a:srcRect l="1" r="7718" b="13962"/>
          <a:stretch/>
        </p:blipFill>
        <p:spPr bwMode="auto">
          <a:xfrm>
            <a:off x="3853706" y="5798280"/>
            <a:ext cx="1294358" cy="9361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0" y="1052736"/>
            <a:ext cx="9144000" cy="1728192"/>
          </a:xfrm>
          <a:prstGeom prst="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r-FR" sz="3200" dirty="0" smtClean="0">
                <a:solidFill>
                  <a:srgbClr val="C0CC00"/>
                </a:solidFill>
              </a:rPr>
              <a:t>LANCEMENT DE LA TABLE CITOYENNE</a:t>
            </a:r>
          </a:p>
          <a:p>
            <a:pPr algn="ctr"/>
            <a:r>
              <a:rPr lang="fr-FR" sz="3200" dirty="0" smtClean="0"/>
              <a:t>Quartier Prioritaire : Rive Droite</a:t>
            </a:r>
          </a:p>
          <a:p>
            <a:pPr algn="ctr"/>
            <a:r>
              <a:rPr lang="fr-FR" sz="3200" dirty="0">
                <a:solidFill>
                  <a:srgbClr val="C0CC00"/>
                </a:solidFill>
              </a:rPr>
              <a:t>09/02/2016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22" y="5583697"/>
            <a:ext cx="2993089" cy="11644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2932" y="5830932"/>
            <a:ext cx="2393604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05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47" y="620688"/>
            <a:ext cx="3851920" cy="5998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28994"/>
            <a:ext cx="6339904" cy="5020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601762"/>
          </a:xfrm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Rive-droite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sp>
        <p:nvSpPr>
          <p:cNvPr id="10" name="ZoneTexte 9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38699" y="6142041"/>
            <a:ext cx="3528392" cy="4770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Rive-droite : périmètre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6" y="195619"/>
            <a:ext cx="7546433" cy="1285233"/>
          </a:xfrm>
        </p:spPr>
        <p:txBody>
          <a:bodyPr anchor="t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Deux collèges pour chaque table citoyenne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55577" y="3501008"/>
            <a:ext cx="3528392" cy="2592288"/>
          </a:xfrm>
          <a:prstGeom prst="rect">
            <a:avLst/>
          </a:prstGeom>
          <a:gradFill>
            <a:gsLst>
              <a:gs pos="0">
                <a:srgbClr val="838A00"/>
              </a:gs>
              <a:gs pos="100000">
                <a:srgbClr val="C0CC00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Habitants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du </a:t>
            </a: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quartier concerné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Au moins 50</a:t>
            </a:r>
            <a:r>
              <a:rPr lang="fr-FR" altLang="fr-FR" sz="1600" dirty="0">
                <a:latin typeface="Arial Black" panose="020B0A04020102020204" pitchFamily="34" charset="0"/>
                <a:ea typeface="Arial Unicode MS" panose="020B0604020202020204" pitchFamily="34" charset="-128"/>
              </a:rPr>
              <a:t>% des membres du conseil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citoyen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Parité </a:t>
            </a:r>
            <a:r>
              <a:rPr lang="fr-FR" altLang="fr-FR" sz="1600" dirty="0">
                <a:latin typeface="Arial Black" panose="020B0A04020102020204" pitchFamily="34" charset="0"/>
                <a:ea typeface="Arial Unicode MS" panose="020B0604020202020204" pitchFamily="34" charset="-128"/>
              </a:rPr>
              <a:t>entre les femmes et les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hommes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Permet aux jeunes de participer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55576" y="29673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HABITANTS :</a:t>
            </a:r>
            <a:r>
              <a:rPr lang="fr-FR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smtClean="0">
                <a:latin typeface="Arial Black" panose="020B0A04020102020204" pitchFamily="34" charset="0"/>
              </a:rPr>
              <a:t>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73616" y="2967335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838A00"/>
                </a:solidFill>
                <a:latin typeface="Arial Black" panose="020B0A04020102020204" pitchFamily="34" charset="0"/>
              </a:rPr>
              <a:t>ACTEURS LOCAUX :  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2507"/>
          <a:stretch/>
        </p:blipFill>
        <p:spPr>
          <a:xfrm>
            <a:off x="1403648" y="1640979"/>
            <a:ext cx="2016224" cy="155178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6056" t="13132" b="5669"/>
          <a:stretch/>
        </p:blipFill>
        <p:spPr>
          <a:xfrm>
            <a:off x="5502054" y="1670476"/>
            <a:ext cx="2207970" cy="1398484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773616" y="3501007"/>
            <a:ext cx="3528392" cy="2582237"/>
          </a:xfrm>
          <a:prstGeom prst="rect">
            <a:avLst/>
          </a:prstGeom>
          <a:gradFill>
            <a:gsLst>
              <a:gs pos="0">
                <a:srgbClr val="838A00"/>
              </a:gs>
              <a:gs pos="100000">
                <a:srgbClr val="C0CC00"/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représentants d’associations et acteurs </a:t>
            </a: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locaux (commerçants, entrepreneurs, médecins, …)</a:t>
            </a:r>
            <a:endParaRPr lang="fr-FR" altLang="fr-FR" sz="1600" dirty="0" smtClean="0"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3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22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6" y="195619"/>
            <a:ext cx="7546433" cy="1285233"/>
          </a:xfrm>
        </p:spPr>
        <p:txBody>
          <a:bodyPr anchor="t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Deux collèges pour chaque table citoyenne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55577" y="2868580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Les Tarterêts : 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14 titulaires et 14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suppléants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55577" y="3720532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Rive Droite / Centre Ancien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8 titulaires et 1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suppléant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55577" y="4582878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Montconseil + Ermitage : 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14 titulaires et 5 suppléants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55576" y="5445224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La Nacelle :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3 titulaires</a:t>
            </a:r>
            <a:endParaRPr lang="fr-FR" altLang="fr-FR" sz="1600" dirty="0" smtClean="0"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3616" y="2868580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Les Tarterêts : 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10 titulaires et 5 suppléants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773617" y="3720532"/>
            <a:ext cx="352839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Rive Droite / Centre Ancien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7 titulaires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73617" y="4582878"/>
            <a:ext cx="3528391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Montconseil + Ermitage : 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4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13 titulaires et 6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suppléants</a:t>
            </a:r>
            <a:endParaRPr lang="fr-FR" altLang="fr-FR" sz="1600" dirty="0"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773615" y="5445224"/>
            <a:ext cx="3528393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La </a:t>
            </a:r>
            <a:r>
              <a:rPr lang="fr-FR" altLang="fr-FR" sz="1600" dirty="0">
                <a:latin typeface="Arial Black" panose="020B0A04020102020204" pitchFamily="34" charset="0"/>
                <a:sym typeface="Wingdings" panose="05000000000000000000" pitchFamily="2" charset="2"/>
              </a:rPr>
              <a:t>Nacelle</a:t>
            </a: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 : 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400" dirty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3 </a:t>
            </a:r>
            <a:r>
              <a:rPr lang="fr-FR" altLang="fr-FR" sz="14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titulaires et </a:t>
            </a:r>
            <a:r>
              <a:rPr lang="fr-FR" altLang="fr-FR" sz="1400" dirty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3 suppléants</a:t>
            </a:r>
            <a:endParaRPr lang="fr-FR" altLang="fr-FR" sz="1400" dirty="0"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239127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HABITANTS :</a:t>
            </a:r>
            <a:r>
              <a:rPr lang="fr-FR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 smtClean="0">
                <a:latin typeface="Arial Black" panose="020B0A04020102020204" pitchFamily="34" charset="0"/>
              </a:rPr>
              <a:t>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773616" y="22768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838A00"/>
                </a:solidFill>
                <a:latin typeface="Arial Black" panose="020B0A04020102020204" pitchFamily="34" charset="0"/>
              </a:rPr>
              <a:t>ASSOCIATIONS &amp;                      ACTEURS </a:t>
            </a:r>
            <a:r>
              <a:rPr lang="fr-FR" b="1" dirty="0">
                <a:solidFill>
                  <a:srgbClr val="838A00"/>
                </a:solidFill>
                <a:latin typeface="Arial Black" panose="020B0A04020102020204" pitchFamily="34" charset="0"/>
              </a:rPr>
              <a:t>LOCAUX :  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 r="52507"/>
          <a:stretch/>
        </p:blipFill>
        <p:spPr>
          <a:xfrm>
            <a:off x="1763688" y="1556792"/>
            <a:ext cx="1297770" cy="99882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6056" t="13131"/>
          <a:stretch/>
        </p:blipFill>
        <p:spPr>
          <a:xfrm>
            <a:off x="5724128" y="1445029"/>
            <a:ext cx="1440160" cy="97585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83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3" grpId="0" animBg="1"/>
      <p:bldP spid="19" grpId="0" animBg="1"/>
      <p:bldP spid="20" grpId="0" animBg="1"/>
      <p:bldP spid="21" grpId="0" animBg="1"/>
      <p:bldP spid="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601762"/>
          </a:xfrm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Rive-droite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951" y="773772"/>
            <a:ext cx="4910112" cy="496274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300784" y="5609373"/>
            <a:ext cx="668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2">
                    <a:lumMod val="75000"/>
                  </a:schemeClr>
                </a:solidFill>
              </a:rPr>
              <a:t>Composition établie lors du tirage au sort du 17 décembre 2015</a:t>
            </a:r>
            <a:endParaRPr lang="fr-FR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19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601762"/>
          </a:xfrm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Services Politique de la Ville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sp>
        <p:nvSpPr>
          <p:cNvPr id="5" name="Ellipse 4"/>
          <p:cNvSpPr/>
          <p:nvPr/>
        </p:nvSpPr>
        <p:spPr bwMode="auto">
          <a:xfrm>
            <a:off x="683568" y="2060848"/>
            <a:ext cx="3240360" cy="3240360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fr-FR" sz="1600" b="1" i="0" u="none" strike="noStrike" normalizeH="0" baseline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 Unicode MS" panose="020B0604020202020204" pitchFamily="34" charset="-128"/>
              </a:rPr>
              <a:t>AGGLOMERATION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fr-FR" sz="16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GRAND PARIS SUD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600" b="1" i="0" u="none" strike="noStrike" normalizeH="0" baseline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SEINE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fr-FR" sz="16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ESSONNE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lang="fr-FR" sz="16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lang="fr-FR" sz="16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SENART</a:t>
            </a:r>
            <a:endParaRPr kumimoji="0" lang="fr-FR" sz="1600" b="1" i="0" u="none" strike="noStrike" normalizeH="0" baseline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004048" y="2060848"/>
            <a:ext cx="3240360" cy="3240360"/>
          </a:xfrm>
          <a:prstGeom prst="ellipse">
            <a:avLst/>
          </a:prstGeom>
          <a:solidFill>
            <a:srgbClr val="C0CC0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fr-FR" sz="18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30216" y="2946134"/>
            <a:ext cx="4788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fr-F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COMMUNE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fr-FR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fr-F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 DE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fr-FR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fr-FR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 Unicode MS" panose="020B0604020202020204" pitchFamily="34" charset="-128"/>
              </a:rPr>
              <a:t> CORBEIL-ESSONNES</a:t>
            </a:r>
            <a:endParaRPr lang="fr-FR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 Unicode MS" panose="020B0604020202020204" pitchFamily="34" charset="-12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2244" y="5315272"/>
            <a:ext cx="306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PILOTAGE STRATEGIQUE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220905" y="5291236"/>
            <a:ext cx="2834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CC00"/>
                </a:solidFill>
              </a:rPr>
              <a:t>PILOTAGE TECHNIQUE </a:t>
            </a:r>
          </a:p>
          <a:p>
            <a:pPr algn="ctr"/>
            <a:r>
              <a:rPr lang="fr-FR" b="1" dirty="0" smtClean="0">
                <a:solidFill>
                  <a:srgbClr val="C0CC00"/>
                </a:solidFill>
              </a:rPr>
              <a:t>ET OPERATIONNEL</a:t>
            </a:r>
            <a:endParaRPr lang="fr-FR" b="1" dirty="0">
              <a:solidFill>
                <a:srgbClr val="C0CC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4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9943" y="2420888"/>
            <a:ext cx="8324114" cy="219615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sym typeface="Zapf Dingbats" charset="2"/>
              </a:rPr>
              <a:t>✔ </a:t>
            </a: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La création des conseils citoyens s’inscrit dans le cadre de la Loi du 21 février 2014 de programmation pour la Ville et la cohésion urbaine.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sym typeface="Zapf Dingbats" charset="2"/>
              </a:rPr>
              <a:t>✔ </a:t>
            </a: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A Corbeil-Essonnes, les conseils citoyens seront nommés :  « Tables citoyennes ».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sym typeface="Zapf Dingbats" charset="2"/>
              </a:rPr>
              <a:t>✔</a:t>
            </a: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sym typeface="Zapf Dingbats" charset="2"/>
              </a:rPr>
              <a:t> </a:t>
            </a:r>
            <a:r>
              <a:rPr lang="fr-FR" altLang="fr-FR" sz="1600" dirty="0" smtClean="0">
                <a:solidFill>
                  <a:srgbClr val="00000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Les Tables Citoyennes doivent garantir la place des habitants dans toutes les instances de pilotage du contrat de ville dans ses trois dimensions principales : </a:t>
            </a:r>
            <a:endParaRPr lang="fr-FR" altLang="fr-FR" sz="1600" dirty="0">
              <a:solidFill>
                <a:srgbClr val="00000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9943" y="4725145"/>
            <a:ext cx="8324114" cy="14401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		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La rénovation urbaine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		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La cohésion sociale</a:t>
            </a:r>
          </a:p>
          <a:p>
            <a:pPr eaLnBrk="1" hangingPunct="1">
              <a:spcBef>
                <a:spcPts val="1250"/>
              </a:spcBef>
              <a:buSzPct val="100000"/>
            </a:pPr>
            <a:r>
              <a:rPr lang="fr-FR" altLang="fr-FR" sz="1600" dirty="0" smtClean="0">
                <a:latin typeface="Arial Black" panose="020B0A04020102020204" pitchFamily="34" charset="0"/>
                <a:sym typeface="Wingdings" panose="05000000000000000000" pitchFamily="2" charset="2"/>
              </a:rPr>
              <a:t>		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fr-FR" altLang="fr-FR" sz="1600" dirty="0" smtClean="0">
                <a:latin typeface="Arial Black" panose="020B0A04020102020204" pitchFamily="34" charset="0"/>
                <a:ea typeface="Arial Unicode MS" panose="020B0604020202020204" pitchFamily="34" charset="-128"/>
              </a:rPr>
              <a:t>Le développement économique et l’emploi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5" cy="601762"/>
          </a:xfrm>
        </p:spPr>
        <p:txBody>
          <a:bodyPr anchor="t"/>
          <a:lstStyle/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Rive-droite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13131"/>
          <a:stretch/>
        </p:blipFill>
        <p:spPr>
          <a:xfrm>
            <a:off x="3431432" y="1587072"/>
            <a:ext cx="2281133" cy="83381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55576" y="195619"/>
            <a:ext cx="7546433" cy="1285233"/>
          </a:xfrm>
        </p:spPr>
        <p:txBody>
          <a:bodyPr anchor="t"/>
          <a:lstStyle/>
          <a:p>
            <a:pPr algn="ctr"/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Les principes des tables citoyennes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>
              <a:solidFill>
                <a:srgbClr val="2626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2276872"/>
            <a:ext cx="2450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2626C0"/>
                </a:solidFill>
                <a:latin typeface="Arial Black" panose="020B0A04020102020204" pitchFamily="34" charset="0"/>
              </a:rPr>
              <a:t>Neutralité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17830" y="1645698"/>
            <a:ext cx="1803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Liberté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95936" y="2453518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Laïcité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48107" y="1842826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Egalité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0094" y="3216808"/>
            <a:ext cx="2428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Fraternité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09545" y="3652610"/>
            <a:ext cx="2488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Souplesse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02866" y="2922880"/>
            <a:ext cx="3360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Indépendance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3528" y="4296404"/>
            <a:ext cx="20848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Pluralité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94344" y="4725144"/>
            <a:ext cx="1524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Parité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6055" y="4364908"/>
            <a:ext cx="2344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Proximité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60144" y="5157192"/>
            <a:ext cx="2886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Citoyenneté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27717" y="5516108"/>
            <a:ext cx="3825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2626C0"/>
                </a:solidFill>
                <a:latin typeface="Arial Black" panose="020B0A04020102020204" pitchFamily="34" charset="0"/>
              </a:rPr>
              <a:t>Co-Construction</a:t>
            </a:r>
            <a:endParaRPr lang="fr-FR" sz="3200" dirty="0">
              <a:solidFill>
                <a:srgbClr val="2626C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60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/>
          <p:nvPr/>
        </p:nvPicPr>
        <p:blipFill rotWithShape="1">
          <a:blip r:embed="rId3"/>
          <a:srcRect l="1" r="7718" b="13962"/>
          <a:stretch/>
        </p:blipFill>
        <p:spPr bwMode="auto">
          <a:xfrm>
            <a:off x="6084168" y="6220892"/>
            <a:ext cx="756000" cy="52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r="460"/>
          <a:stretch/>
        </p:blipFill>
        <p:spPr>
          <a:xfrm>
            <a:off x="381129" y="4201592"/>
            <a:ext cx="8352928" cy="20193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129" y="1772816"/>
            <a:ext cx="8352927" cy="4448076"/>
          </a:xfrm>
          <a:prstGeom prst="rect">
            <a:avLst/>
          </a:prstGeo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30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t"/>
          <a:lstStyle/>
          <a:p>
            <a:pPr algn="just"/>
            <a:endParaRPr lang="fr-FR" sz="1600" dirty="0">
              <a:solidFill>
                <a:srgbClr val="002060"/>
              </a:solidFill>
            </a:endParaRPr>
          </a:p>
          <a:p>
            <a:pPr algn="just"/>
            <a:r>
              <a:rPr lang="fr-FR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Les </a:t>
            </a:r>
            <a:r>
              <a:rPr lang="fr-FR" sz="1600" dirty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missions de la Table Citoyenne : </a:t>
            </a:r>
            <a:endParaRPr lang="fr-FR" sz="1600" dirty="0" smtClean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  <a:p>
            <a:pPr algn="just"/>
            <a:endParaRPr lang="fr-FR" sz="1600" dirty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  <a:p>
            <a:pPr marL="285750" indent="-285750" algn="just">
              <a:buFontTx/>
              <a:buChar char="-"/>
            </a:pPr>
            <a:r>
              <a:rPr lang="fr-FR" altLang="fr-FR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S’associer à l’élaboration, au suivi et à l’évaluation du Contrat de Ville à travers toutes les instances de pilotage du contrat.</a:t>
            </a:r>
          </a:p>
          <a:p>
            <a:pPr marL="285750" indent="-285750" algn="just">
              <a:buFontTx/>
              <a:buChar char="-"/>
            </a:pPr>
            <a:r>
              <a:rPr lang="fr-FR" altLang="fr-FR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Faire état des besoins et des avis des habitants, proposer des solutions pour améliorer la vie quotidienne.</a:t>
            </a:r>
          </a:p>
          <a:p>
            <a:pPr marL="285750" indent="-285750" algn="just">
              <a:buFontTx/>
              <a:buChar char="-"/>
            </a:pPr>
            <a:r>
              <a:rPr lang="fr-FR" altLang="fr-FR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Proposer ou valider des projets d’actions locales en fonction des objectifs du contrat.</a:t>
            </a:r>
          </a:p>
          <a:p>
            <a:pPr marL="285750" indent="-285750" algn="just">
              <a:buFontTx/>
              <a:buChar char="-"/>
            </a:pPr>
            <a:endParaRPr lang="fr-FR" altLang="fr-FR" sz="1600" dirty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  <a:p>
            <a:pPr algn="just"/>
            <a:r>
              <a:rPr lang="fr-FR" altLang="fr-FR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L’objet de la réunion du 09/02/2016 : </a:t>
            </a:r>
          </a:p>
          <a:p>
            <a:pPr algn="just"/>
            <a:endParaRPr lang="fr-FR" altLang="fr-FR" sz="1600" dirty="0" smtClean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  <a:p>
            <a:pPr marL="285750" indent="-285750" algn="just">
              <a:buFontTx/>
              <a:buChar char="-"/>
            </a:pPr>
            <a:r>
              <a:rPr lang="fr-FR" altLang="fr-FR" sz="1600" dirty="0" smtClean="0">
                <a:solidFill>
                  <a:srgbClr val="002060"/>
                </a:solidFill>
                <a:latin typeface="Arial Black" panose="020B0A04020102020204" pitchFamily="34" charset="0"/>
                <a:ea typeface="Arial Unicode MS" panose="020B0604020202020204" pitchFamily="34" charset="-128"/>
              </a:rPr>
              <a:t>lancement du dispositif, avant de constituer l’association et de passer à une organisation autonome.</a:t>
            </a:r>
            <a:endParaRPr lang="fr-FR" altLang="fr-FR" sz="1600" dirty="0">
              <a:solidFill>
                <a:srgbClr val="002060"/>
              </a:solidFill>
              <a:latin typeface="Arial Black" panose="020B0A040201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78451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2626C0"/>
                </a:solidFill>
                <a:latin typeface="Arial Black" panose="020B0A04020102020204" pitchFamily="34" charset="0"/>
              </a:rPr>
              <a:t>Le nouveau contrat de ville se décline autour de sept orientations stratégiques :</a:t>
            </a:r>
            <a:r>
              <a:rPr lang="fr-FR" sz="1100" dirty="0">
                <a:solidFill>
                  <a:srgbClr val="2626C0"/>
                </a:solidFill>
                <a:latin typeface="Arial Black" panose="020B0A04020102020204" pitchFamily="34" charset="0"/>
              </a:rPr>
              <a:t/>
            </a:r>
            <a:br>
              <a:rPr lang="fr-FR" sz="1100" dirty="0">
                <a:solidFill>
                  <a:srgbClr val="2626C0"/>
                </a:solidFill>
                <a:latin typeface="Arial Black" panose="020B0A04020102020204" pitchFamily="34" charset="0"/>
              </a:rPr>
            </a:br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586454" y="6220892"/>
            <a:ext cx="147348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Grand Paris Sud</a:t>
            </a:r>
          </a:p>
          <a:p>
            <a:pPr algn="ctr"/>
            <a:r>
              <a:rPr lang="fr-FR" sz="1100" dirty="0" smtClean="0">
                <a:solidFill>
                  <a:srgbClr val="FF3399"/>
                </a:solidFill>
                <a:latin typeface="Berlin Sans FB Demi" panose="020E0802020502020306" pitchFamily="34" charset="0"/>
                <a:ea typeface="Adobe Fan Heiti Std B" panose="020B0700000000000000" pitchFamily="34" charset="-128"/>
              </a:rPr>
              <a:t>Seine Essonne Sénart</a:t>
            </a:r>
            <a:endParaRPr lang="fr-FR" sz="1100" dirty="0">
              <a:solidFill>
                <a:srgbClr val="FF3399"/>
              </a:solidFill>
              <a:latin typeface="Berlin Sans FB Demi" panose="020E0802020502020306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165104" y="116176"/>
            <a:ext cx="8784975" cy="1368608"/>
          </a:xfrm>
          <a:prstGeom prst="rect">
            <a:avLst/>
          </a:prstGeom>
          <a:solidFill>
            <a:srgbClr val="C0CC00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 kern="120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  <a:cs typeface="+mj-cs"/>
              </a:defRPr>
            </a:lvl1pPr>
            <a:lvl2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2pPr>
            <a:lvl3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3pPr>
            <a:lvl4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4pPr>
            <a:lvl5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 Unicode MS" panose="020B0604020202020204" pitchFamily="34" charset="-128"/>
              </a:defRPr>
            </a:lvl5pPr>
            <a:lvl6pPr marL="25146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algn="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000">
                <a:solidFill>
                  <a:srgbClr val="333399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fr-FR" sz="3600" dirty="0" smtClean="0">
                <a:solidFill>
                  <a:schemeClr val="accent6">
                    <a:lumMod val="75000"/>
                  </a:schemeClr>
                </a:solidFill>
              </a:rPr>
              <a:t>TABLE CITOYENNE 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	Rive-droite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235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 Unicode MS" panose="020B0604020202020204" pitchFamily="34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534</Words>
  <Application>Microsoft Office PowerPoint</Application>
  <PresentationFormat>Affichage à l'écran (4:3)</PresentationFormat>
  <Paragraphs>170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9" baseType="lpstr">
      <vt:lpstr>Adobe Fan Heiti Std B</vt:lpstr>
      <vt:lpstr>Arial Unicode MS</vt:lpstr>
      <vt:lpstr>Arial</vt:lpstr>
      <vt:lpstr>Arial Black</vt:lpstr>
      <vt:lpstr>Berlin Sans FB Demi</vt:lpstr>
      <vt:lpstr>MS PGothic</vt:lpstr>
      <vt:lpstr>MS PGothic</vt:lpstr>
      <vt:lpstr>Times New Roman</vt:lpstr>
      <vt:lpstr>Wingdings</vt:lpstr>
      <vt:lpstr>Zapf Dingbats</vt:lpstr>
      <vt:lpstr>Thème Office</vt:lpstr>
      <vt:lpstr>Présentation PowerPoint</vt:lpstr>
      <vt:lpstr>TABLE CITOYENNE  Rive-droite  </vt:lpstr>
      <vt:lpstr>Deux collèges pour chaque table citoyenne  </vt:lpstr>
      <vt:lpstr>Deux collèges pour chaque table citoyenne  </vt:lpstr>
      <vt:lpstr>TABLE CITOYENNE  Rive-droite  </vt:lpstr>
      <vt:lpstr>Services Politique de la Ville  </vt:lpstr>
      <vt:lpstr>TABLE CITOYENNE  Rive-droite  </vt:lpstr>
      <vt:lpstr>Les principes des tables citoyennes :  </vt:lpstr>
      <vt:lpstr>Présentation PowerPoint</vt:lpstr>
      <vt:lpstr>CHARTE DES TABLES CITOYENNES  </vt:lpstr>
      <vt:lpstr>CHARTE DES TABLES CITOYENNES  </vt:lpstr>
      <vt:lpstr>CHARTE DES TABLES CITOYENNES  </vt:lpstr>
      <vt:lpstr>CHARTE DES TABLES CITOYENNES  </vt:lpstr>
      <vt:lpstr>CHARTE DES TABLES CITOYENNES  </vt:lpstr>
      <vt:lpstr>Assemblée Générale constituante  </vt:lpstr>
      <vt:lpstr>LE CONTRAT DE VILLE 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CCAS32</dc:creator>
  <cp:lastModifiedBy>pascal d'ANTONI</cp:lastModifiedBy>
  <cp:revision>228</cp:revision>
  <cp:lastPrinted>2014-01-23T17:10:09Z</cp:lastPrinted>
  <dcterms:created xsi:type="dcterms:W3CDTF">2005-10-17T06:52:21Z</dcterms:created>
  <dcterms:modified xsi:type="dcterms:W3CDTF">2016-02-08T19:56:04Z</dcterms:modified>
</cp:coreProperties>
</file>